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71" r:id="rId4"/>
    <p:sldId id="260" r:id="rId5"/>
    <p:sldId id="261" r:id="rId6"/>
    <p:sldId id="267" r:id="rId7"/>
    <p:sldId id="278" r:id="rId8"/>
    <p:sldId id="279" r:id="rId9"/>
    <p:sldId id="282" r:id="rId10"/>
    <p:sldId id="262" r:id="rId11"/>
    <p:sldId id="268"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a:srgbClr val="0D4B3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p:sp>
        <p:nvSpPr>
          <p:cNvPr id="2" name="标题 1"/>
          <p:cNvSpPr>
            <a:spLocks noGrp="1"/>
          </p:cNvSpPr>
          <p:nvPr>
            <p:ph type="ctrTitle"/>
          </p:nvPr>
        </p:nvSpPr>
        <p:spPr>
          <a:xfrm>
            <a:off x="1161415" y="4275455"/>
            <a:ext cx="9877425" cy="1161415"/>
          </a:xfrm>
        </p:spPr>
        <p:txBody>
          <a:bodyPr>
            <a:normAutofit/>
          </a:bodyPr>
          <a:p>
            <a:pPr algn="l"/>
            <a:r>
              <a:rPr lang="zh-CN" altLang="zh-CN">
                <a:solidFill>
                  <a:schemeClr val="accent1">
                    <a:lumMod val="75000"/>
                  </a:schemeClr>
                </a:solidFill>
                <a:latin typeface="微软雅黑" panose="020B0503020204020204" charset="-122"/>
                <a:ea typeface="微软雅黑" panose="020B0503020204020204" charset="-122"/>
              </a:rPr>
              <a:t>正牌天神的原型最终展示</a:t>
            </a:r>
            <a:endParaRPr lang="zh-CN" altLang="zh-CN">
              <a:solidFill>
                <a:schemeClr val="accent1">
                  <a:lumMod val="75000"/>
                </a:schemeClr>
              </a:solidFill>
              <a:latin typeface="微软雅黑" panose="020B0503020204020204" charset="-122"/>
              <a:ea typeface="微软雅黑" panose="020B0503020204020204" charset="-122"/>
            </a:endParaRPr>
          </a:p>
        </p:txBody>
      </p:sp>
      <p:sp>
        <p:nvSpPr>
          <p:cNvPr id="3" name="副标题 2"/>
          <p:cNvSpPr>
            <a:spLocks noGrp="1"/>
          </p:cNvSpPr>
          <p:nvPr>
            <p:ph type="subTitle" idx="1"/>
          </p:nvPr>
        </p:nvSpPr>
        <p:spPr>
          <a:xfrm>
            <a:off x="1161415" y="3217545"/>
            <a:ext cx="9144000" cy="681990"/>
          </a:xfrm>
        </p:spPr>
        <p:txBody>
          <a:bodyPr>
            <a:scene3d>
              <a:camera prst="orthographicFront"/>
              <a:lightRig rig="threePt" dir="t"/>
            </a:scene3d>
          </a:bodyPr>
          <a:p>
            <a:pPr algn="l"/>
            <a:r>
              <a:rPr lang="en-US" altLang="zh-CN" sz="3600">
                <a:solidFill>
                  <a:schemeClr val="bg1">
                    <a:lumMod val="65000"/>
                  </a:schemeClr>
                </a:solidFill>
                <a:effectLst/>
              </a:rPr>
              <a:t>AR</a:t>
            </a:r>
            <a:r>
              <a:rPr lang="zh-CN" altLang="en-US" sz="3600">
                <a:solidFill>
                  <a:schemeClr val="bg1">
                    <a:lumMod val="65000"/>
                  </a:schemeClr>
                </a:solidFill>
                <a:effectLst/>
              </a:rPr>
              <a:t>小游戏</a:t>
            </a:r>
            <a:endParaRPr lang="zh-CN" altLang="en-US" sz="3600">
              <a:solidFill>
                <a:schemeClr val="bg1">
                  <a:lumMod val="65000"/>
                </a:schemeClr>
              </a:solidFill>
              <a:effectLst/>
            </a:endParaRPr>
          </a:p>
        </p:txBody>
      </p:sp>
      <p:cxnSp>
        <p:nvCxnSpPr>
          <p:cNvPr id="4" name="直接连接符 3"/>
          <p:cNvCxnSpPr/>
          <p:nvPr/>
        </p:nvCxnSpPr>
        <p:spPr>
          <a:xfrm>
            <a:off x="1161415" y="3899535"/>
            <a:ext cx="9777730" cy="9525"/>
          </a:xfrm>
          <a:prstGeom prst="line">
            <a:avLst/>
          </a:prstGeom>
          <a:ln w="28575" cmpd="sng">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p:sp>
        <p:nvSpPr>
          <p:cNvPr id="2" name="标题 1"/>
          <p:cNvSpPr>
            <a:spLocks noGrp="1"/>
          </p:cNvSpPr>
          <p:nvPr>
            <p:ph type="ctrTitle"/>
          </p:nvPr>
        </p:nvSpPr>
        <p:spPr>
          <a:xfrm>
            <a:off x="4550410" y="2948940"/>
            <a:ext cx="9877425" cy="960120"/>
          </a:xfrm>
        </p:spPr>
        <p:txBody>
          <a:bodyPr>
            <a:normAutofit fontScale="90000"/>
          </a:bodyPr>
          <a:p>
            <a:pPr algn="l"/>
            <a:r>
              <a:rPr lang="zh-CN" altLang="en-US">
                <a:solidFill>
                  <a:schemeClr val="accent1">
                    <a:lumMod val="75000"/>
                  </a:schemeClr>
                </a:solidFill>
                <a:latin typeface="微软雅黑" panose="020B0503020204020204" charset="-122"/>
                <a:ea typeface="微软雅黑" panose="020B0503020204020204" charset="-122"/>
              </a:rPr>
              <a:t>谢谢！！</a:t>
            </a:r>
            <a:endParaRPr lang="zh-CN" altLang="en-US">
              <a:solidFill>
                <a:schemeClr val="accent1">
                  <a:lumMod val="75000"/>
                </a:schemeClr>
              </a:solidFill>
              <a:latin typeface="微软雅黑" panose="020B0503020204020204" charset="-122"/>
              <a:ea typeface="微软雅黑" panose="020B0503020204020204" charset="-122"/>
            </a:endParaRPr>
          </a:p>
        </p:txBody>
      </p:sp>
      <p:sp>
        <p:nvSpPr>
          <p:cNvPr id="3" name="副标题 2"/>
          <p:cNvSpPr>
            <a:spLocks noGrp="1"/>
          </p:cNvSpPr>
          <p:nvPr>
            <p:ph type="subTitle" idx="1"/>
          </p:nvPr>
        </p:nvSpPr>
        <p:spPr>
          <a:xfrm>
            <a:off x="591185" y="201930"/>
            <a:ext cx="9144000" cy="681990"/>
          </a:xfrm>
        </p:spPr>
        <p:txBody>
          <a:bodyPr>
            <a:scene3d>
              <a:camera prst="orthographicFront"/>
              <a:lightRig rig="threePt" dir="t"/>
            </a:scene3d>
          </a:bodyPr>
          <a:p>
            <a:pPr algn="l"/>
            <a:r>
              <a:rPr lang="zh-CN" altLang="en-US" sz="2800">
                <a:solidFill>
                  <a:schemeClr val="bg1">
                    <a:lumMod val="65000"/>
                  </a:schemeClr>
                </a:solidFill>
                <a:effectLst/>
              </a:rPr>
              <a:t>项目回顾</a:t>
            </a:r>
            <a:endParaRPr lang="zh-CN" altLang="en-US" sz="2800">
              <a:solidFill>
                <a:schemeClr val="bg1">
                  <a:lumMod val="65000"/>
                </a:schemeClr>
              </a:solidFill>
              <a:effectLst/>
            </a:endParaRPr>
          </a:p>
        </p:txBody>
      </p:sp>
      <p:cxnSp>
        <p:nvCxnSpPr>
          <p:cNvPr id="4" name="直接连接符 3"/>
          <p:cNvCxnSpPr/>
          <p:nvPr/>
        </p:nvCxnSpPr>
        <p:spPr>
          <a:xfrm>
            <a:off x="591185" y="711200"/>
            <a:ext cx="10928985" cy="20320"/>
          </a:xfrm>
          <a:prstGeom prst="line">
            <a:avLst/>
          </a:prstGeom>
          <a:ln w="28575" cmpd="sng">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2" name="标题 1"/>
          <p:cNvSpPr>
            <a:spLocks noGrp="1"/>
          </p:cNvSpPr>
          <p:nvPr>
            <p:ph type="ctrTitle"/>
          </p:nvPr>
        </p:nvSpPr>
        <p:spPr>
          <a:xfrm>
            <a:off x="591185" y="883920"/>
            <a:ext cx="9877425" cy="960120"/>
          </a:xfrm>
        </p:spPr>
        <p:txBody>
          <a:bodyPr>
            <a:normAutofit fontScale="90000"/>
          </a:bodyPr>
          <a:p>
            <a:pPr algn="l"/>
            <a:r>
              <a:rPr lang="zh-CN" altLang="zh-CN">
                <a:solidFill>
                  <a:schemeClr val="accent1">
                    <a:lumMod val="75000"/>
                  </a:schemeClr>
                </a:solidFill>
                <a:latin typeface="微软雅黑" panose="020B0503020204020204" charset="-122"/>
                <a:ea typeface="微软雅黑" panose="020B0503020204020204" charset="-122"/>
              </a:rPr>
              <a:t>故事背景</a:t>
            </a:r>
            <a:endParaRPr lang="zh-CN" altLang="zh-CN">
              <a:solidFill>
                <a:schemeClr val="accent1">
                  <a:lumMod val="75000"/>
                </a:schemeClr>
              </a:solidFill>
              <a:latin typeface="微软雅黑" panose="020B0503020204020204" charset="-122"/>
              <a:ea typeface="微软雅黑" panose="020B0503020204020204" charset="-122"/>
            </a:endParaRPr>
          </a:p>
        </p:txBody>
      </p:sp>
      <p:sp>
        <p:nvSpPr>
          <p:cNvPr id="3" name="副标题 2"/>
          <p:cNvSpPr>
            <a:spLocks noGrp="1"/>
          </p:cNvSpPr>
          <p:nvPr>
            <p:ph type="subTitle" idx="1"/>
          </p:nvPr>
        </p:nvSpPr>
        <p:spPr>
          <a:xfrm>
            <a:off x="591185" y="201930"/>
            <a:ext cx="9144000" cy="681990"/>
          </a:xfrm>
        </p:spPr>
        <p:txBody>
          <a:bodyPr>
            <a:scene3d>
              <a:camera prst="orthographicFront"/>
              <a:lightRig rig="threePt" dir="t"/>
            </a:scene3d>
          </a:bodyPr>
          <a:p>
            <a:pPr algn="l"/>
            <a:r>
              <a:rPr lang="zh-CN" altLang="en-US" sz="2800">
                <a:solidFill>
                  <a:schemeClr val="bg1">
                    <a:lumMod val="65000"/>
                  </a:schemeClr>
                </a:solidFill>
                <a:effectLst/>
              </a:rPr>
              <a:t>原型介绍</a:t>
            </a:r>
            <a:endParaRPr lang="zh-CN" altLang="en-US" sz="2800">
              <a:solidFill>
                <a:schemeClr val="bg1">
                  <a:lumMod val="65000"/>
                </a:schemeClr>
              </a:solidFill>
              <a:effectLst/>
            </a:endParaRPr>
          </a:p>
        </p:txBody>
      </p:sp>
      <p:cxnSp>
        <p:nvCxnSpPr>
          <p:cNvPr id="4" name="直接连接符 3"/>
          <p:cNvCxnSpPr/>
          <p:nvPr/>
        </p:nvCxnSpPr>
        <p:spPr>
          <a:xfrm>
            <a:off x="591185" y="711200"/>
            <a:ext cx="10928985" cy="20320"/>
          </a:xfrm>
          <a:prstGeom prst="line">
            <a:avLst/>
          </a:prstGeom>
          <a:ln w="28575" cmpd="sng">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标题 1"/>
          <p:cNvSpPr>
            <a:spLocks noGrp="1"/>
          </p:cNvSpPr>
          <p:nvPr/>
        </p:nvSpPr>
        <p:spPr>
          <a:xfrm>
            <a:off x="591185" y="184404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a:solidFill>
                  <a:schemeClr val="accent1">
                    <a:lumMod val="75000"/>
                  </a:schemeClr>
                </a:solidFill>
                <a:latin typeface="微软雅黑" panose="020B0503020204020204" charset="-122"/>
                <a:ea typeface="微软雅黑" panose="020B0503020204020204" charset="-122"/>
              </a:rPr>
              <a:t>1. </a:t>
            </a:r>
            <a:r>
              <a:rPr lang="zh-CN" altLang="en-US" sz="2400">
                <a:solidFill>
                  <a:schemeClr val="accent1">
                    <a:lumMod val="75000"/>
                  </a:schemeClr>
                </a:solidFill>
                <a:latin typeface="微软雅黑" panose="020B0503020204020204" charset="-122"/>
                <a:ea typeface="微软雅黑" panose="020B0503020204020204" charset="-122"/>
              </a:rPr>
              <a:t>游戏类型</a:t>
            </a:r>
            <a:endParaRPr lang="zh-CN" altLang="en-US" sz="2400">
              <a:solidFill>
                <a:schemeClr val="accent1">
                  <a:lumMod val="75000"/>
                </a:schemeClr>
              </a:solidFill>
              <a:latin typeface="微软雅黑" panose="020B0503020204020204" charset="-122"/>
              <a:ea typeface="微软雅黑" panose="020B0503020204020204" charset="-122"/>
            </a:endParaRPr>
          </a:p>
        </p:txBody>
      </p:sp>
      <p:sp>
        <p:nvSpPr>
          <p:cNvPr id="10" name="标题 1"/>
          <p:cNvSpPr>
            <a:spLocks noGrp="1"/>
          </p:cNvSpPr>
          <p:nvPr/>
        </p:nvSpPr>
        <p:spPr>
          <a:xfrm>
            <a:off x="969010" y="1844040"/>
            <a:ext cx="10051415" cy="12534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第一人称射击游戏</a:t>
            </a:r>
            <a:endParaRPr lang="zh-CN" altLang="en-US" sz="2400">
              <a:solidFill>
                <a:srgbClr val="00B050"/>
              </a:solidFill>
              <a:latin typeface="微软雅黑" panose="020B0503020204020204" charset="-122"/>
              <a:ea typeface="微软雅黑" panose="020B0503020204020204" charset="-122"/>
            </a:endParaRPr>
          </a:p>
        </p:txBody>
      </p:sp>
      <p:sp>
        <p:nvSpPr>
          <p:cNvPr id="5" name="标题 1"/>
          <p:cNvSpPr>
            <a:spLocks noGrp="1"/>
          </p:cNvSpPr>
          <p:nvPr/>
        </p:nvSpPr>
        <p:spPr>
          <a:xfrm>
            <a:off x="584200" y="3324860"/>
            <a:ext cx="10820400"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a:solidFill>
                  <a:schemeClr val="accent1">
                    <a:lumMod val="75000"/>
                  </a:schemeClr>
                </a:solidFill>
                <a:latin typeface="微软雅黑" panose="020B0503020204020204" charset="-122"/>
                <a:ea typeface="微软雅黑" panose="020B0503020204020204" charset="-122"/>
              </a:rPr>
              <a:t>2. </a:t>
            </a:r>
            <a:r>
              <a:rPr lang="zh-CN" altLang="en-US" sz="2400">
                <a:solidFill>
                  <a:schemeClr val="accent1">
                    <a:lumMod val="75000"/>
                  </a:schemeClr>
                </a:solidFill>
                <a:latin typeface="微软雅黑" panose="020B0503020204020204" charset="-122"/>
                <a:ea typeface="微软雅黑" panose="020B0503020204020204" charset="-122"/>
              </a:rPr>
              <a:t>游戏设定</a:t>
            </a:r>
            <a:r>
              <a:rPr lang="en-US" sz="2400">
                <a:solidFill>
                  <a:schemeClr val="accent1">
                    <a:lumMod val="75000"/>
                  </a:schemeClr>
                </a:solidFill>
                <a:latin typeface="微软雅黑" panose="020B0503020204020204" charset="-122"/>
                <a:ea typeface="微软雅黑" panose="020B0503020204020204" charset="-122"/>
              </a:rPr>
              <a:t> </a:t>
            </a:r>
            <a:endParaRPr lang="en-US" sz="2400">
              <a:solidFill>
                <a:schemeClr val="accent1">
                  <a:lumMod val="75000"/>
                </a:schemeClr>
              </a:solidFill>
              <a:latin typeface="微软雅黑" panose="020B0503020204020204" charset="-122"/>
              <a:ea typeface="微软雅黑" panose="020B0503020204020204" charset="-122"/>
            </a:endParaRPr>
          </a:p>
        </p:txBody>
      </p:sp>
      <p:sp>
        <p:nvSpPr>
          <p:cNvPr id="6" name="标题 1"/>
          <p:cNvSpPr>
            <a:spLocks noGrp="1"/>
          </p:cNvSpPr>
          <p:nvPr/>
        </p:nvSpPr>
        <p:spPr>
          <a:xfrm>
            <a:off x="968375" y="4076700"/>
            <a:ext cx="10051415" cy="1877695"/>
          </a:xfrm>
          <a:prstGeom prst="rect">
            <a:avLst/>
          </a:prstGeom>
        </p:spPr>
        <p:txBody>
          <a:bodyPr vert="horz" lIns="91440" tIns="45720" rIns="91440" bIns="45720" rtlCol="0" anchor="t"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玩家扮演</a:t>
            </a:r>
            <a:r>
              <a:rPr lang="en-US" altLang="zh-CN" sz="2400">
                <a:solidFill>
                  <a:srgbClr val="00B050"/>
                </a:solidFill>
                <a:latin typeface="微软雅黑" panose="020B0503020204020204" charset="-122"/>
                <a:ea typeface="微软雅黑" panose="020B0503020204020204" charset="-122"/>
              </a:rPr>
              <a:t>“</a:t>
            </a:r>
            <a:r>
              <a:rPr lang="zh-CN" altLang="en-US" sz="2400">
                <a:solidFill>
                  <a:srgbClr val="00B050"/>
                </a:solidFill>
                <a:latin typeface="微软雅黑" panose="020B0503020204020204" charset="-122"/>
                <a:ea typeface="微软雅黑" panose="020B0503020204020204" charset="-122"/>
              </a:rPr>
              <a:t>天神</a:t>
            </a:r>
            <a:r>
              <a:rPr lang="en-US" altLang="zh-CN" sz="2400">
                <a:solidFill>
                  <a:srgbClr val="00B050"/>
                </a:solidFill>
                <a:latin typeface="微软雅黑" panose="020B0503020204020204" charset="-122"/>
                <a:ea typeface="微软雅黑" panose="020B0503020204020204" charset="-122"/>
              </a:rPr>
              <a:t>”</a:t>
            </a:r>
            <a:r>
              <a:rPr lang="zh-CN" altLang="en-US" sz="2400">
                <a:solidFill>
                  <a:srgbClr val="00B050"/>
                </a:solidFill>
                <a:latin typeface="微软雅黑" panose="020B0503020204020204" charset="-122"/>
                <a:ea typeface="微软雅黑" panose="020B0503020204020204" charset="-122"/>
              </a:rPr>
              <a:t>的角色，对侵略信仰自己的信徒的领地的小人赐予神罚</a:t>
            </a:r>
            <a:endParaRPr lang="zh-CN" altLang="en-US" sz="2400">
              <a:solidFill>
                <a:srgbClr val="00B050"/>
              </a:solidFill>
              <a:latin typeface="微软雅黑" panose="020B0503020204020204" charset="-122"/>
              <a:ea typeface="微软雅黑" panose="020B0503020204020204" charset="-122"/>
            </a:endParaRPr>
          </a:p>
          <a:p>
            <a:pPr algn="l"/>
            <a:r>
              <a:rPr lang="zh-CN" altLang="en-US" sz="2400">
                <a:solidFill>
                  <a:srgbClr val="00B050"/>
                </a:solidFill>
                <a:latin typeface="微软雅黑" panose="020B0503020204020204" charset="-122"/>
                <a:ea typeface="微软雅黑" panose="020B0503020204020204" charset="-122"/>
              </a:rPr>
              <a:t>并且同时玩家要使用击退小人获得的金币来训练自己的子民，让他们拥有自保的能力</a:t>
            </a:r>
            <a:endParaRPr lang="zh-CN" altLang="en-US" sz="2400">
              <a:solidFill>
                <a:srgbClr val="00B050"/>
              </a:solidFill>
              <a:latin typeface="微软雅黑" panose="020B0503020204020204" charset="-122"/>
              <a:ea typeface="微软雅黑" panose="020B0503020204020204" charset="-122"/>
            </a:endParaRPr>
          </a:p>
        </p:txBody>
      </p:sp>
      <p:pic>
        <p:nvPicPr>
          <p:cNvPr id="8" name="图片 7" descr="timg"/>
          <p:cNvPicPr>
            <a:picLocks noChangeAspect="1"/>
          </p:cNvPicPr>
          <p:nvPr/>
        </p:nvPicPr>
        <p:blipFill>
          <a:blip r:embed="rId1"/>
          <a:stretch>
            <a:fillRect/>
          </a:stretch>
        </p:blipFill>
        <p:spPr>
          <a:xfrm>
            <a:off x="7487285" y="975360"/>
            <a:ext cx="2858135" cy="28581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p:sp>
        <p:nvSpPr>
          <p:cNvPr id="2" name="标题 1"/>
          <p:cNvSpPr>
            <a:spLocks noGrp="1"/>
          </p:cNvSpPr>
          <p:nvPr>
            <p:ph type="ctrTitle"/>
          </p:nvPr>
        </p:nvSpPr>
        <p:spPr>
          <a:xfrm>
            <a:off x="591185" y="883920"/>
            <a:ext cx="9877425" cy="960120"/>
          </a:xfrm>
        </p:spPr>
        <p:txBody>
          <a:bodyPr>
            <a:normAutofit fontScale="90000"/>
          </a:bodyPr>
          <a:p>
            <a:pPr algn="l"/>
            <a:r>
              <a:rPr lang="zh-CN" altLang="zh-CN">
                <a:solidFill>
                  <a:schemeClr val="accent1">
                    <a:lumMod val="75000"/>
                  </a:schemeClr>
                </a:solidFill>
                <a:latin typeface="微软雅黑" panose="020B0503020204020204" charset="-122"/>
                <a:ea typeface="微软雅黑" panose="020B0503020204020204" charset="-122"/>
              </a:rPr>
              <a:t>游戏玩法</a:t>
            </a:r>
            <a:endParaRPr lang="zh-CN" altLang="zh-CN">
              <a:solidFill>
                <a:schemeClr val="accent1">
                  <a:lumMod val="75000"/>
                </a:schemeClr>
              </a:solidFill>
              <a:latin typeface="微软雅黑" panose="020B0503020204020204" charset="-122"/>
              <a:ea typeface="微软雅黑" panose="020B0503020204020204" charset="-122"/>
            </a:endParaRPr>
          </a:p>
        </p:txBody>
      </p:sp>
      <p:sp>
        <p:nvSpPr>
          <p:cNvPr id="3" name="副标题 2"/>
          <p:cNvSpPr>
            <a:spLocks noGrp="1"/>
          </p:cNvSpPr>
          <p:nvPr>
            <p:ph type="subTitle" idx="1"/>
          </p:nvPr>
        </p:nvSpPr>
        <p:spPr>
          <a:xfrm>
            <a:off x="591185" y="201930"/>
            <a:ext cx="9144000" cy="681990"/>
          </a:xfrm>
        </p:spPr>
        <p:txBody>
          <a:bodyPr>
            <a:scene3d>
              <a:camera prst="orthographicFront"/>
              <a:lightRig rig="threePt" dir="t"/>
            </a:scene3d>
          </a:bodyPr>
          <a:p>
            <a:pPr algn="l"/>
            <a:r>
              <a:rPr lang="zh-CN" altLang="en-US" sz="2800">
                <a:solidFill>
                  <a:schemeClr val="bg1">
                    <a:lumMod val="65000"/>
                  </a:schemeClr>
                </a:solidFill>
                <a:effectLst/>
              </a:rPr>
              <a:t>项目回顾</a:t>
            </a:r>
            <a:endParaRPr lang="zh-CN" altLang="en-US" sz="2800">
              <a:solidFill>
                <a:schemeClr val="bg1">
                  <a:lumMod val="65000"/>
                </a:schemeClr>
              </a:solidFill>
              <a:effectLst/>
            </a:endParaRPr>
          </a:p>
        </p:txBody>
      </p:sp>
      <p:cxnSp>
        <p:nvCxnSpPr>
          <p:cNvPr id="4" name="直接连接符 3"/>
          <p:cNvCxnSpPr/>
          <p:nvPr/>
        </p:nvCxnSpPr>
        <p:spPr>
          <a:xfrm>
            <a:off x="591185" y="711200"/>
            <a:ext cx="10928985" cy="20320"/>
          </a:xfrm>
          <a:prstGeom prst="line">
            <a:avLst/>
          </a:prstGeom>
          <a:ln w="28575" cmpd="sng">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标题 1"/>
          <p:cNvSpPr>
            <a:spLocks noGrp="1"/>
          </p:cNvSpPr>
          <p:nvPr/>
        </p:nvSpPr>
        <p:spPr>
          <a:xfrm>
            <a:off x="591185" y="184404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chemeClr val="accent1">
                    <a:lumMod val="75000"/>
                  </a:schemeClr>
                </a:solidFill>
                <a:latin typeface="微软雅黑" panose="020B0503020204020204" charset="-122"/>
                <a:ea typeface="微软雅黑" panose="020B0503020204020204" charset="-122"/>
              </a:rPr>
              <a:t>塔防类游戏</a:t>
            </a:r>
            <a:endParaRPr lang="zh-CN" altLang="en-US" sz="2400">
              <a:solidFill>
                <a:schemeClr val="accent1">
                  <a:lumMod val="75000"/>
                </a:schemeClr>
              </a:solidFill>
              <a:latin typeface="微软雅黑" panose="020B0503020204020204" charset="-122"/>
              <a:ea typeface="微软雅黑" panose="020B0503020204020204" charset="-122"/>
            </a:endParaRPr>
          </a:p>
        </p:txBody>
      </p:sp>
      <p:sp>
        <p:nvSpPr>
          <p:cNvPr id="10" name="标题 1"/>
          <p:cNvSpPr>
            <a:spLocks noGrp="1"/>
          </p:cNvSpPr>
          <p:nvPr/>
        </p:nvSpPr>
        <p:spPr>
          <a:xfrm>
            <a:off x="969010" y="2423160"/>
            <a:ext cx="10051415" cy="12534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做出决策，坚持到完成所有进度的游戏</a:t>
            </a:r>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p:txBody>
      </p:sp>
      <p:pic>
        <p:nvPicPr>
          <p:cNvPr id="9" name="图片 8" descr="6"/>
          <p:cNvPicPr>
            <a:picLocks noChangeAspect="1"/>
          </p:cNvPicPr>
          <p:nvPr/>
        </p:nvPicPr>
        <p:blipFill>
          <a:blip r:embed="rId1"/>
          <a:stretch>
            <a:fillRect/>
          </a:stretch>
        </p:blipFill>
        <p:spPr>
          <a:xfrm>
            <a:off x="687070" y="3260725"/>
            <a:ext cx="8952230" cy="2286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p:sp>
        <p:nvSpPr>
          <p:cNvPr id="2" name="标题 1"/>
          <p:cNvSpPr>
            <a:spLocks noGrp="1"/>
          </p:cNvSpPr>
          <p:nvPr>
            <p:ph type="ctrTitle"/>
          </p:nvPr>
        </p:nvSpPr>
        <p:spPr>
          <a:xfrm>
            <a:off x="591185" y="883920"/>
            <a:ext cx="9877425" cy="960120"/>
          </a:xfrm>
        </p:spPr>
        <p:txBody>
          <a:bodyPr>
            <a:normAutofit fontScale="90000"/>
          </a:bodyPr>
          <a:p>
            <a:pPr algn="l"/>
            <a:r>
              <a:rPr lang="zh-CN" altLang="zh-CN">
                <a:solidFill>
                  <a:schemeClr val="accent1">
                    <a:lumMod val="75000"/>
                  </a:schemeClr>
                </a:solidFill>
                <a:latin typeface="微软雅黑" panose="020B0503020204020204" charset="-122"/>
                <a:ea typeface="微软雅黑" panose="020B0503020204020204" charset="-122"/>
              </a:rPr>
              <a:t>实际画面</a:t>
            </a:r>
            <a:endParaRPr lang="zh-CN" altLang="zh-CN">
              <a:solidFill>
                <a:schemeClr val="accent1">
                  <a:lumMod val="75000"/>
                </a:schemeClr>
              </a:solidFill>
              <a:latin typeface="微软雅黑" panose="020B0503020204020204" charset="-122"/>
              <a:ea typeface="微软雅黑" panose="020B0503020204020204" charset="-122"/>
            </a:endParaRPr>
          </a:p>
        </p:txBody>
      </p:sp>
      <p:sp>
        <p:nvSpPr>
          <p:cNvPr id="3" name="副标题 2"/>
          <p:cNvSpPr>
            <a:spLocks noGrp="1"/>
          </p:cNvSpPr>
          <p:nvPr>
            <p:ph type="subTitle" idx="1"/>
          </p:nvPr>
        </p:nvSpPr>
        <p:spPr>
          <a:xfrm>
            <a:off x="591185" y="201930"/>
            <a:ext cx="9144000" cy="681990"/>
          </a:xfrm>
        </p:spPr>
        <p:txBody>
          <a:bodyPr>
            <a:scene3d>
              <a:camera prst="orthographicFront"/>
              <a:lightRig rig="threePt" dir="t"/>
            </a:scene3d>
          </a:bodyPr>
          <a:p>
            <a:pPr algn="l"/>
            <a:r>
              <a:rPr lang="zh-CN" altLang="en-US" sz="2800">
                <a:solidFill>
                  <a:schemeClr val="bg1">
                    <a:lumMod val="65000"/>
                  </a:schemeClr>
                </a:solidFill>
                <a:effectLst/>
              </a:rPr>
              <a:t>项目回顾</a:t>
            </a:r>
            <a:endParaRPr lang="zh-CN" altLang="en-US" sz="2800">
              <a:solidFill>
                <a:schemeClr val="bg1">
                  <a:lumMod val="65000"/>
                </a:schemeClr>
              </a:solidFill>
              <a:effectLst/>
            </a:endParaRPr>
          </a:p>
        </p:txBody>
      </p:sp>
      <p:cxnSp>
        <p:nvCxnSpPr>
          <p:cNvPr id="4" name="直接连接符 3"/>
          <p:cNvCxnSpPr/>
          <p:nvPr/>
        </p:nvCxnSpPr>
        <p:spPr>
          <a:xfrm>
            <a:off x="591185" y="711200"/>
            <a:ext cx="10928985" cy="20320"/>
          </a:xfrm>
          <a:prstGeom prst="line">
            <a:avLst/>
          </a:prstGeom>
          <a:ln w="28575" cmpd="sng">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标题 1"/>
          <p:cNvSpPr>
            <a:spLocks noGrp="1"/>
          </p:cNvSpPr>
          <p:nvPr/>
        </p:nvSpPr>
        <p:spPr>
          <a:xfrm>
            <a:off x="591185" y="184404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a:solidFill>
                  <a:schemeClr val="accent1">
                    <a:lumMod val="75000"/>
                  </a:schemeClr>
                </a:solidFill>
                <a:latin typeface="微软雅黑" panose="020B0503020204020204" charset="-122"/>
                <a:ea typeface="微软雅黑" panose="020B0503020204020204" charset="-122"/>
              </a:rPr>
              <a:t>1. </a:t>
            </a:r>
            <a:r>
              <a:rPr lang="zh-CN" altLang="en-US" sz="2400">
                <a:solidFill>
                  <a:schemeClr val="accent1">
                    <a:lumMod val="75000"/>
                  </a:schemeClr>
                </a:solidFill>
                <a:latin typeface="微软雅黑" panose="020B0503020204020204" charset="-122"/>
                <a:ea typeface="微软雅黑" panose="020B0503020204020204" charset="-122"/>
              </a:rPr>
              <a:t>远距离查看地图全貌</a:t>
            </a:r>
            <a:endParaRPr lang="zh-CN" altLang="en-US" sz="2400">
              <a:solidFill>
                <a:schemeClr val="accent1">
                  <a:lumMod val="75000"/>
                </a:schemeClr>
              </a:solidFill>
              <a:latin typeface="微软雅黑" panose="020B0503020204020204" charset="-122"/>
              <a:ea typeface="微软雅黑" panose="020B0503020204020204" charset="-122"/>
            </a:endParaRPr>
          </a:p>
        </p:txBody>
      </p:sp>
      <p:sp>
        <p:nvSpPr>
          <p:cNvPr id="10" name="标题 1"/>
          <p:cNvSpPr>
            <a:spLocks noGrp="1"/>
          </p:cNvSpPr>
          <p:nvPr/>
        </p:nvSpPr>
        <p:spPr>
          <a:xfrm>
            <a:off x="969010" y="1844040"/>
            <a:ext cx="10051415" cy="12534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zh-CN" altLang="en-US" sz="2400">
              <a:solidFill>
                <a:srgbClr val="00B050"/>
              </a:solidFill>
              <a:latin typeface="微软雅黑" panose="020B0503020204020204" charset="-122"/>
              <a:ea typeface="微软雅黑" panose="020B0503020204020204" charset="-122"/>
            </a:endParaRPr>
          </a:p>
        </p:txBody>
      </p:sp>
      <p:pic>
        <p:nvPicPr>
          <p:cNvPr id="8" name="图片 7" descr="Screenshot_2018-05-18-22-17-15-562_com.Company.Te"/>
          <p:cNvPicPr>
            <a:picLocks noChangeAspect="1"/>
          </p:cNvPicPr>
          <p:nvPr/>
        </p:nvPicPr>
        <p:blipFill>
          <a:blip r:embed="rId1"/>
          <a:stretch>
            <a:fillRect/>
          </a:stretch>
        </p:blipFill>
        <p:spPr>
          <a:xfrm>
            <a:off x="975995" y="2484120"/>
            <a:ext cx="2388870" cy="4250690"/>
          </a:xfrm>
          <a:prstGeom prst="rect">
            <a:avLst/>
          </a:prstGeom>
        </p:spPr>
      </p:pic>
      <p:sp>
        <p:nvSpPr>
          <p:cNvPr id="12" name="标题 1"/>
          <p:cNvSpPr>
            <a:spLocks noGrp="1"/>
          </p:cNvSpPr>
          <p:nvPr/>
        </p:nvSpPr>
        <p:spPr>
          <a:xfrm>
            <a:off x="5261610" y="1699895"/>
            <a:ext cx="5758815" cy="109982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a:solidFill>
                  <a:schemeClr val="accent1">
                    <a:lumMod val="75000"/>
                  </a:schemeClr>
                </a:solidFill>
                <a:latin typeface="微软雅黑" panose="020B0503020204020204" charset="-122"/>
                <a:ea typeface="微软雅黑" panose="020B0503020204020204" charset="-122"/>
              </a:rPr>
              <a:t>2.</a:t>
            </a:r>
            <a:r>
              <a:rPr lang="zh-CN" altLang="en-US" sz="2400">
                <a:solidFill>
                  <a:schemeClr val="accent1">
                    <a:lumMod val="75000"/>
                  </a:schemeClr>
                </a:solidFill>
                <a:latin typeface="微软雅黑" panose="020B0503020204020204" charset="-122"/>
                <a:ea typeface="微软雅黑" panose="020B0503020204020204" charset="-122"/>
              </a:rPr>
              <a:t>近距离距离查看地图，可以清楚看到怪物的模样</a:t>
            </a:r>
            <a:endParaRPr lang="zh-CN" altLang="en-US" sz="2400">
              <a:solidFill>
                <a:schemeClr val="accent1">
                  <a:lumMod val="75000"/>
                </a:schemeClr>
              </a:solidFill>
              <a:latin typeface="微软雅黑" panose="020B0503020204020204" charset="-122"/>
              <a:ea typeface="微软雅黑" panose="020B0503020204020204" charset="-122"/>
            </a:endParaRPr>
          </a:p>
        </p:txBody>
      </p:sp>
      <p:pic>
        <p:nvPicPr>
          <p:cNvPr id="13" name="图片 12" descr="Screenshot_2018-05-18-22-17-02-945_com.Company.Te"/>
          <p:cNvPicPr>
            <a:picLocks noChangeAspect="1"/>
          </p:cNvPicPr>
          <p:nvPr/>
        </p:nvPicPr>
        <p:blipFill>
          <a:blip r:embed="rId2"/>
          <a:stretch>
            <a:fillRect/>
          </a:stretch>
        </p:blipFill>
        <p:spPr>
          <a:xfrm>
            <a:off x="7049135" y="2484120"/>
            <a:ext cx="2428240" cy="43199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p:sp>
        <p:nvSpPr>
          <p:cNvPr id="2" name="标题 1"/>
          <p:cNvSpPr>
            <a:spLocks noGrp="1"/>
          </p:cNvSpPr>
          <p:nvPr>
            <p:ph type="ctrTitle"/>
          </p:nvPr>
        </p:nvSpPr>
        <p:spPr>
          <a:xfrm>
            <a:off x="591185" y="883920"/>
            <a:ext cx="9877425" cy="960120"/>
          </a:xfrm>
        </p:spPr>
        <p:txBody>
          <a:bodyPr>
            <a:normAutofit fontScale="90000"/>
          </a:bodyPr>
          <a:p>
            <a:pPr algn="l"/>
            <a:r>
              <a:rPr lang="zh-CN" altLang="zh-CN">
                <a:solidFill>
                  <a:schemeClr val="accent1">
                    <a:lumMod val="75000"/>
                  </a:schemeClr>
                </a:solidFill>
                <a:latin typeface="微软雅黑" panose="020B0503020204020204" charset="-122"/>
                <a:ea typeface="微软雅黑" panose="020B0503020204020204" charset="-122"/>
              </a:rPr>
              <a:t>与</a:t>
            </a:r>
            <a:r>
              <a:rPr lang="en-US" altLang="zh-CN">
                <a:solidFill>
                  <a:schemeClr val="accent1">
                    <a:lumMod val="75000"/>
                  </a:schemeClr>
                </a:solidFill>
                <a:latin typeface="微软雅黑" panose="020B0503020204020204" charset="-122"/>
                <a:ea typeface="微软雅黑" panose="020B0503020204020204" charset="-122"/>
              </a:rPr>
              <a:t>AR</a:t>
            </a:r>
            <a:r>
              <a:rPr lang="zh-CN" altLang="en-US">
                <a:solidFill>
                  <a:schemeClr val="accent1">
                    <a:lumMod val="75000"/>
                  </a:schemeClr>
                </a:solidFill>
                <a:latin typeface="微软雅黑" panose="020B0503020204020204" charset="-122"/>
                <a:ea typeface="微软雅黑" panose="020B0503020204020204" charset="-122"/>
              </a:rPr>
              <a:t>相关的有趣的点</a:t>
            </a:r>
            <a:endParaRPr lang="zh-CN" altLang="en-US">
              <a:solidFill>
                <a:schemeClr val="accent1">
                  <a:lumMod val="75000"/>
                </a:schemeClr>
              </a:solidFill>
              <a:latin typeface="微软雅黑" panose="020B0503020204020204" charset="-122"/>
              <a:ea typeface="微软雅黑" panose="020B0503020204020204" charset="-122"/>
            </a:endParaRPr>
          </a:p>
        </p:txBody>
      </p:sp>
      <p:sp>
        <p:nvSpPr>
          <p:cNvPr id="3" name="副标题 2"/>
          <p:cNvSpPr>
            <a:spLocks noGrp="1"/>
          </p:cNvSpPr>
          <p:nvPr>
            <p:ph type="subTitle" idx="1"/>
          </p:nvPr>
        </p:nvSpPr>
        <p:spPr>
          <a:xfrm>
            <a:off x="591185" y="201930"/>
            <a:ext cx="9144000" cy="681990"/>
          </a:xfrm>
        </p:spPr>
        <p:txBody>
          <a:bodyPr>
            <a:scene3d>
              <a:camera prst="orthographicFront"/>
              <a:lightRig rig="threePt" dir="t"/>
            </a:scene3d>
          </a:bodyPr>
          <a:p>
            <a:pPr algn="l"/>
            <a:r>
              <a:rPr lang="zh-CN" altLang="en-US" sz="2800">
                <a:solidFill>
                  <a:schemeClr val="bg1">
                    <a:lumMod val="65000"/>
                  </a:schemeClr>
                </a:solidFill>
                <a:effectLst/>
              </a:rPr>
              <a:t>项目回顾</a:t>
            </a:r>
            <a:endParaRPr lang="zh-CN" altLang="en-US" sz="2800">
              <a:solidFill>
                <a:schemeClr val="bg1">
                  <a:lumMod val="65000"/>
                </a:schemeClr>
              </a:solidFill>
              <a:effectLst/>
            </a:endParaRPr>
          </a:p>
        </p:txBody>
      </p:sp>
      <p:cxnSp>
        <p:nvCxnSpPr>
          <p:cNvPr id="4" name="直接连接符 3"/>
          <p:cNvCxnSpPr/>
          <p:nvPr/>
        </p:nvCxnSpPr>
        <p:spPr>
          <a:xfrm>
            <a:off x="591185" y="711200"/>
            <a:ext cx="10928985" cy="20320"/>
          </a:xfrm>
          <a:prstGeom prst="line">
            <a:avLst/>
          </a:prstGeom>
          <a:ln w="28575" cmpd="sng">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标题 1"/>
          <p:cNvSpPr>
            <a:spLocks noGrp="1"/>
          </p:cNvSpPr>
          <p:nvPr/>
        </p:nvSpPr>
        <p:spPr>
          <a:xfrm>
            <a:off x="591185" y="184404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a:solidFill>
                  <a:schemeClr val="accent1">
                    <a:lumMod val="75000"/>
                  </a:schemeClr>
                </a:solidFill>
                <a:latin typeface="微软雅黑" panose="020B0503020204020204" charset="-122"/>
                <a:ea typeface="微软雅黑" panose="020B0503020204020204" charset="-122"/>
              </a:rPr>
              <a:t>1. </a:t>
            </a:r>
            <a:r>
              <a:rPr lang="en-US" altLang="zh-CN" sz="2400">
                <a:solidFill>
                  <a:schemeClr val="accent1">
                    <a:lumMod val="75000"/>
                  </a:schemeClr>
                </a:solidFill>
                <a:latin typeface="微软雅黑" panose="020B0503020204020204" charset="-122"/>
                <a:ea typeface="微软雅黑" panose="020B0503020204020204" charset="-122"/>
              </a:rPr>
              <a:t>AR</a:t>
            </a:r>
            <a:r>
              <a:rPr lang="zh-CN" altLang="en-US" sz="2400">
                <a:solidFill>
                  <a:schemeClr val="accent1">
                    <a:lumMod val="75000"/>
                  </a:schemeClr>
                </a:solidFill>
                <a:latin typeface="微软雅黑" panose="020B0503020204020204" charset="-122"/>
                <a:ea typeface="微软雅黑" panose="020B0503020204020204" charset="-122"/>
              </a:rPr>
              <a:t>有比较新鲜的视觉奇观</a:t>
            </a:r>
            <a:endParaRPr lang="zh-CN" altLang="en-US" sz="2400">
              <a:solidFill>
                <a:schemeClr val="accent1">
                  <a:lumMod val="75000"/>
                </a:schemeClr>
              </a:solidFill>
              <a:latin typeface="微软雅黑" panose="020B0503020204020204" charset="-122"/>
              <a:ea typeface="微软雅黑" panose="020B0503020204020204" charset="-122"/>
            </a:endParaRPr>
          </a:p>
        </p:txBody>
      </p:sp>
      <p:sp>
        <p:nvSpPr>
          <p:cNvPr id="8" name="标题 1"/>
          <p:cNvSpPr>
            <a:spLocks noGrp="1"/>
          </p:cNvSpPr>
          <p:nvPr/>
        </p:nvSpPr>
        <p:spPr>
          <a:xfrm>
            <a:off x="591185" y="348615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a:solidFill>
                  <a:schemeClr val="accent1">
                    <a:lumMod val="75000"/>
                  </a:schemeClr>
                </a:solidFill>
                <a:latin typeface="微软雅黑" panose="020B0503020204020204" charset="-122"/>
                <a:ea typeface="微软雅黑" panose="020B0503020204020204" charset="-122"/>
              </a:rPr>
              <a:t>2. </a:t>
            </a:r>
            <a:r>
              <a:rPr lang="zh-CN" altLang="en-US" sz="2400">
                <a:solidFill>
                  <a:schemeClr val="accent1">
                    <a:lumMod val="75000"/>
                  </a:schemeClr>
                </a:solidFill>
                <a:latin typeface="微软雅黑" panose="020B0503020204020204" charset="-122"/>
                <a:ea typeface="微软雅黑" panose="020B0503020204020204" charset="-122"/>
              </a:rPr>
              <a:t>类似于手持摄像的操作体验</a:t>
            </a:r>
            <a:endParaRPr lang="zh-CN" altLang="en-US" sz="2400">
              <a:solidFill>
                <a:schemeClr val="accent1">
                  <a:lumMod val="75000"/>
                </a:schemeClr>
              </a:solidFill>
              <a:latin typeface="微软雅黑" panose="020B0503020204020204" charset="-122"/>
              <a:ea typeface="微软雅黑" panose="020B0503020204020204" charset="-122"/>
            </a:endParaRPr>
          </a:p>
        </p:txBody>
      </p:sp>
      <p:sp>
        <p:nvSpPr>
          <p:cNvPr id="10" name="标题 1"/>
          <p:cNvSpPr>
            <a:spLocks noGrp="1"/>
          </p:cNvSpPr>
          <p:nvPr/>
        </p:nvSpPr>
        <p:spPr>
          <a:xfrm>
            <a:off x="969010" y="2423160"/>
            <a:ext cx="10051415" cy="12534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立体，全方位，与现实画面结合</a:t>
            </a:r>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p:txBody>
      </p:sp>
      <p:sp>
        <p:nvSpPr>
          <p:cNvPr id="6" name="标题 1"/>
          <p:cNvSpPr>
            <a:spLocks noGrp="1"/>
          </p:cNvSpPr>
          <p:nvPr/>
        </p:nvSpPr>
        <p:spPr>
          <a:xfrm>
            <a:off x="969010" y="4219575"/>
            <a:ext cx="10051415" cy="12534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在传统触摸屏和陀螺仪的基础上增加了新的互动手段，比较新鲜</a:t>
            </a:r>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p:sp>
        <p:nvSpPr>
          <p:cNvPr id="2" name="标题 1"/>
          <p:cNvSpPr>
            <a:spLocks noGrp="1"/>
          </p:cNvSpPr>
          <p:nvPr>
            <p:ph type="ctrTitle"/>
          </p:nvPr>
        </p:nvSpPr>
        <p:spPr>
          <a:xfrm>
            <a:off x="591185" y="883920"/>
            <a:ext cx="9877425" cy="960120"/>
          </a:xfrm>
        </p:spPr>
        <p:txBody>
          <a:bodyPr>
            <a:normAutofit fontScale="90000"/>
          </a:bodyPr>
          <a:p>
            <a:pPr algn="l"/>
            <a:r>
              <a:rPr lang="zh-CN" altLang="en-US">
                <a:solidFill>
                  <a:schemeClr val="accent1">
                    <a:lumMod val="75000"/>
                  </a:schemeClr>
                </a:solidFill>
                <a:latin typeface="微软雅黑" panose="020B0503020204020204" charset="-122"/>
                <a:ea typeface="微软雅黑" panose="020B0503020204020204" charset="-122"/>
              </a:rPr>
              <a:t>随之带来的负面影响</a:t>
            </a:r>
            <a:endParaRPr lang="zh-CN" altLang="en-US">
              <a:solidFill>
                <a:schemeClr val="accent1">
                  <a:lumMod val="75000"/>
                </a:schemeClr>
              </a:solidFill>
              <a:latin typeface="微软雅黑" panose="020B0503020204020204" charset="-122"/>
              <a:ea typeface="微软雅黑" panose="020B0503020204020204" charset="-122"/>
            </a:endParaRPr>
          </a:p>
        </p:txBody>
      </p:sp>
      <p:sp>
        <p:nvSpPr>
          <p:cNvPr id="3" name="副标题 2"/>
          <p:cNvSpPr>
            <a:spLocks noGrp="1"/>
          </p:cNvSpPr>
          <p:nvPr>
            <p:ph type="subTitle" idx="1"/>
          </p:nvPr>
        </p:nvSpPr>
        <p:spPr>
          <a:xfrm>
            <a:off x="591185" y="201930"/>
            <a:ext cx="9144000" cy="681990"/>
          </a:xfrm>
        </p:spPr>
        <p:txBody>
          <a:bodyPr>
            <a:scene3d>
              <a:camera prst="orthographicFront"/>
              <a:lightRig rig="threePt" dir="t"/>
            </a:scene3d>
          </a:bodyPr>
          <a:p>
            <a:pPr algn="l"/>
            <a:r>
              <a:rPr lang="zh-CN" altLang="en-US" sz="2800">
                <a:solidFill>
                  <a:schemeClr val="bg1">
                    <a:lumMod val="65000"/>
                  </a:schemeClr>
                </a:solidFill>
                <a:effectLst/>
              </a:rPr>
              <a:t>项目回顾</a:t>
            </a:r>
            <a:endParaRPr lang="zh-CN" altLang="en-US" sz="2800">
              <a:solidFill>
                <a:schemeClr val="bg1">
                  <a:lumMod val="65000"/>
                </a:schemeClr>
              </a:solidFill>
              <a:effectLst/>
            </a:endParaRPr>
          </a:p>
        </p:txBody>
      </p:sp>
      <p:cxnSp>
        <p:nvCxnSpPr>
          <p:cNvPr id="4" name="直接连接符 3"/>
          <p:cNvCxnSpPr/>
          <p:nvPr/>
        </p:nvCxnSpPr>
        <p:spPr>
          <a:xfrm>
            <a:off x="591185" y="711200"/>
            <a:ext cx="10928985" cy="20320"/>
          </a:xfrm>
          <a:prstGeom prst="line">
            <a:avLst/>
          </a:prstGeom>
          <a:ln w="28575" cmpd="sng">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标题 1"/>
          <p:cNvSpPr>
            <a:spLocks noGrp="1"/>
          </p:cNvSpPr>
          <p:nvPr/>
        </p:nvSpPr>
        <p:spPr>
          <a:xfrm>
            <a:off x="591185" y="184404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a:solidFill>
                  <a:schemeClr val="accent1">
                    <a:lumMod val="75000"/>
                  </a:schemeClr>
                </a:solidFill>
                <a:latin typeface="微软雅黑" panose="020B0503020204020204" charset="-122"/>
                <a:ea typeface="微软雅黑" panose="020B0503020204020204" charset="-122"/>
              </a:rPr>
              <a:t>1. AR</a:t>
            </a:r>
            <a:r>
              <a:rPr lang="zh-CN" altLang="en-US" sz="2400">
                <a:solidFill>
                  <a:schemeClr val="accent1">
                    <a:lumMod val="75000"/>
                  </a:schemeClr>
                </a:solidFill>
                <a:latin typeface="微软雅黑" panose="020B0503020204020204" charset="-122"/>
                <a:ea typeface="微软雅黑" panose="020B0503020204020204" charset="-122"/>
              </a:rPr>
              <a:t>视觉奇观对美术提出了更高的要求</a:t>
            </a:r>
            <a:endParaRPr lang="zh-CN" altLang="en-US" sz="2400">
              <a:solidFill>
                <a:schemeClr val="accent1">
                  <a:lumMod val="75000"/>
                </a:schemeClr>
              </a:solidFill>
              <a:latin typeface="微软雅黑" panose="020B0503020204020204" charset="-122"/>
              <a:ea typeface="微软雅黑" panose="020B0503020204020204" charset="-122"/>
            </a:endParaRPr>
          </a:p>
        </p:txBody>
      </p:sp>
      <p:sp>
        <p:nvSpPr>
          <p:cNvPr id="8" name="标题 1"/>
          <p:cNvSpPr>
            <a:spLocks noGrp="1"/>
          </p:cNvSpPr>
          <p:nvPr/>
        </p:nvSpPr>
        <p:spPr>
          <a:xfrm>
            <a:off x="591185" y="348615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a:solidFill>
                  <a:schemeClr val="accent1">
                    <a:lumMod val="75000"/>
                  </a:schemeClr>
                </a:solidFill>
                <a:latin typeface="微软雅黑" panose="020B0503020204020204" charset="-122"/>
                <a:ea typeface="微软雅黑" panose="020B0503020204020204" charset="-122"/>
              </a:rPr>
              <a:t>2. </a:t>
            </a:r>
            <a:r>
              <a:rPr lang="zh-CN" altLang="en-US" sz="2400">
                <a:solidFill>
                  <a:schemeClr val="accent1">
                    <a:lumMod val="75000"/>
                  </a:schemeClr>
                </a:solidFill>
                <a:latin typeface="微软雅黑" panose="020B0503020204020204" charset="-122"/>
                <a:ea typeface="微软雅黑" panose="020B0503020204020204" charset="-122"/>
              </a:rPr>
              <a:t>双手疲劳与眼睛酸痛</a:t>
            </a:r>
            <a:endParaRPr lang="zh-CN" altLang="en-US" sz="2400">
              <a:solidFill>
                <a:schemeClr val="accent1">
                  <a:lumMod val="75000"/>
                </a:schemeClr>
              </a:solidFill>
              <a:latin typeface="微软雅黑" panose="020B0503020204020204" charset="-122"/>
              <a:ea typeface="微软雅黑" panose="020B0503020204020204" charset="-122"/>
            </a:endParaRPr>
          </a:p>
        </p:txBody>
      </p:sp>
      <p:sp>
        <p:nvSpPr>
          <p:cNvPr id="10" name="标题 1"/>
          <p:cNvSpPr>
            <a:spLocks noGrp="1"/>
          </p:cNvSpPr>
          <p:nvPr/>
        </p:nvSpPr>
        <p:spPr>
          <a:xfrm>
            <a:off x="969010" y="2423160"/>
            <a:ext cx="10051415" cy="12534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传统的一些</a:t>
            </a:r>
            <a:r>
              <a:rPr lang="en-US" altLang="zh-CN" sz="2400">
                <a:solidFill>
                  <a:srgbClr val="00B050"/>
                </a:solidFill>
                <a:latin typeface="微软雅黑" panose="020B0503020204020204" charset="-122"/>
                <a:ea typeface="微软雅黑" panose="020B0503020204020204" charset="-122"/>
              </a:rPr>
              <a:t>“</a:t>
            </a:r>
            <a:r>
              <a:rPr lang="zh-CN" altLang="en-US" sz="2400">
                <a:solidFill>
                  <a:srgbClr val="00B050"/>
                </a:solidFill>
                <a:latin typeface="微软雅黑" panose="020B0503020204020204" charset="-122"/>
                <a:ea typeface="微软雅黑" panose="020B0503020204020204" charset="-122"/>
              </a:rPr>
              <a:t>欺骗手法</a:t>
            </a:r>
            <a:r>
              <a:rPr lang="en-US" altLang="zh-CN" sz="2400">
                <a:solidFill>
                  <a:srgbClr val="00B050"/>
                </a:solidFill>
                <a:latin typeface="微软雅黑" panose="020B0503020204020204" charset="-122"/>
                <a:ea typeface="微软雅黑" panose="020B0503020204020204" charset="-122"/>
              </a:rPr>
              <a:t>”</a:t>
            </a:r>
            <a:r>
              <a:rPr lang="zh-CN" altLang="en-US" sz="2400">
                <a:solidFill>
                  <a:srgbClr val="00B050"/>
                </a:solidFill>
                <a:latin typeface="微软雅黑" panose="020B0503020204020204" charset="-122"/>
                <a:ea typeface="微软雅黑" panose="020B0503020204020204" charset="-122"/>
              </a:rPr>
              <a:t>不再适用，例如纸片</a:t>
            </a:r>
            <a:r>
              <a:rPr lang="en-US" altLang="zh-CN" sz="2400">
                <a:solidFill>
                  <a:srgbClr val="00B050"/>
                </a:solidFill>
                <a:latin typeface="微软雅黑" panose="020B0503020204020204" charset="-122"/>
                <a:ea typeface="微软雅黑" panose="020B0503020204020204" charset="-122"/>
              </a:rPr>
              <a:t>2.5D</a:t>
            </a:r>
            <a:r>
              <a:rPr lang="zh-CN" altLang="en-US" sz="2400">
                <a:solidFill>
                  <a:srgbClr val="00B050"/>
                </a:solidFill>
                <a:latin typeface="微软雅黑" panose="020B0503020204020204" charset="-122"/>
                <a:ea typeface="微软雅黑" panose="020B0503020204020204" charset="-122"/>
              </a:rPr>
              <a:t>，伪</a:t>
            </a:r>
            <a:r>
              <a:rPr lang="en-US" altLang="zh-CN" sz="2400">
                <a:solidFill>
                  <a:srgbClr val="00B050"/>
                </a:solidFill>
                <a:latin typeface="微软雅黑" panose="020B0503020204020204" charset="-122"/>
                <a:ea typeface="微软雅黑" panose="020B0503020204020204" charset="-122"/>
              </a:rPr>
              <a:t>3D</a:t>
            </a:r>
            <a:r>
              <a:rPr lang="zh-CN" altLang="en-US" sz="2400">
                <a:solidFill>
                  <a:srgbClr val="00B050"/>
                </a:solidFill>
                <a:latin typeface="微软雅黑" panose="020B0503020204020204" charset="-122"/>
                <a:ea typeface="微软雅黑" panose="020B0503020204020204" charset="-122"/>
              </a:rPr>
              <a:t>，伪阴影等</a:t>
            </a:r>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p:txBody>
      </p:sp>
      <p:sp>
        <p:nvSpPr>
          <p:cNvPr id="6" name="标题 1"/>
          <p:cNvSpPr>
            <a:spLocks noGrp="1"/>
          </p:cNvSpPr>
          <p:nvPr/>
        </p:nvSpPr>
        <p:spPr>
          <a:xfrm>
            <a:off x="969010" y="4219575"/>
            <a:ext cx="10051415" cy="12534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新的互动方式要求玩家紧握手机，反应速度和操作精度都会下降</a:t>
            </a:r>
            <a:endParaRPr lang="zh-CN" altLang="en-US" sz="2400">
              <a:solidFill>
                <a:srgbClr val="00B050"/>
              </a:solidFill>
              <a:latin typeface="微软雅黑" panose="020B0503020204020204" charset="-122"/>
              <a:ea typeface="微软雅黑" panose="020B0503020204020204" charset="-122"/>
            </a:endParaRPr>
          </a:p>
          <a:p>
            <a:pPr algn="l"/>
            <a:endParaRPr lang="zh-CN" altLang="en-US" sz="2400">
              <a:solidFill>
                <a:srgbClr val="00B050"/>
              </a:solidFill>
              <a:latin typeface="微软雅黑" panose="020B0503020204020204" charset="-122"/>
              <a:ea typeface="微软雅黑" panose="020B0503020204020204" charset="-122"/>
            </a:endParaRPr>
          </a:p>
          <a:p>
            <a:pPr algn="l"/>
            <a:r>
              <a:rPr lang="zh-CN" altLang="en-US" sz="2400">
                <a:solidFill>
                  <a:srgbClr val="00B050"/>
                </a:solidFill>
                <a:latin typeface="微软雅黑" panose="020B0503020204020204" charset="-122"/>
                <a:ea typeface="微软雅黑" panose="020B0503020204020204" charset="-122"/>
              </a:rPr>
              <a:t>肉眼反复定焦会加剧疲劳</a:t>
            </a:r>
            <a:endParaRPr lang="zh-CN" altLang="en-US" sz="2400">
              <a:solidFill>
                <a:srgbClr val="00B050"/>
              </a:solidFill>
              <a:latin typeface="微软雅黑" panose="020B0503020204020204" charset="-122"/>
              <a:ea typeface="微软雅黑" panose="020B050302020402020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p:sp>
        <p:nvSpPr>
          <p:cNvPr id="2" name="标题 1"/>
          <p:cNvSpPr>
            <a:spLocks noGrp="1"/>
          </p:cNvSpPr>
          <p:nvPr>
            <p:ph type="ctrTitle"/>
          </p:nvPr>
        </p:nvSpPr>
        <p:spPr>
          <a:xfrm>
            <a:off x="591185" y="883920"/>
            <a:ext cx="9877425" cy="960120"/>
          </a:xfrm>
        </p:spPr>
        <p:txBody>
          <a:bodyPr>
            <a:normAutofit fontScale="90000"/>
          </a:bodyPr>
          <a:p>
            <a:pPr algn="l"/>
            <a:r>
              <a:rPr lang="zh-CN" altLang="en-US">
                <a:solidFill>
                  <a:schemeClr val="accent1">
                    <a:lumMod val="75000"/>
                  </a:schemeClr>
                </a:solidFill>
                <a:latin typeface="微软雅黑" panose="020B0503020204020204" charset="-122"/>
                <a:ea typeface="微软雅黑" panose="020B0503020204020204" charset="-122"/>
              </a:rPr>
              <a:t>我们想到的解决方案</a:t>
            </a:r>
            <a:endParaRPr lang="zh-CN" altLang="en-US">
              <a:solidFill>
                <a:schemeClr val="accent1">
                  <a:lumMod val="75000"/>
                </a:schemeClr>
              </a:solidFill>
              <a:latin typeface="微软雅黑" panose="020B0503020204020204" charset="-122"/>
              <a:ea typeface="微软雅黑" panose="020B0503020204020204" charset="-122"/>
            </a:endParaRPr>
          </a:p>
        </p:txBody>
      </p:sp>
      <p:sp>
        <p:nvSpPr>
          <p:cNvPr id="3" name="副标题 2"/>
          <p:cNvSpPr>
            <a:spLocks noGrp="1"/>
          </p:cNvSpPr>
          <p:nvPr>
            <p:ph type="subTitle" idx="1"/>
          </p:nvPr>
        </p:nvSpPr>
        <p:spPr>
          <a:xfrm>
            <a:off x="591185" y="201930"/>
            <a:ext cx="9144000" cy="681990"/>
          </a:xfrm>
        </p:spPr>
        <p:txBody>
          <a:bodyPr>
            <a:scene3d>
              <a:camera prst="orthographicFront"/>
              <a:lightRig rig="threePt" dir="t"/>
            </a:scene3d>
          </a:bodyPr>
          <a:p>
            <a:pPr algn="l"/>
            <a:r>
              <a:rPr lang="zh-CN" altLang="en-US" sz="2800">
                <a:solidFill>
                  <a:schemeClr val="bg1">
                    <a:lumMod val="65000"/>
                  </a:schemeClr>
                </a:solidFill>
                <a:effectLst/>
              </a:rPr>
              <a:t>项目回顾</a:t>
            </a:r>
            <a:endParaRPr lang="zh-CN" altLang="en-US" sz="2800">
              <a:solidFill>
                <a:schemeClr val="bg1">
                  <a:lumMod val="65000"/>
                </a:schemeClr>
              </a:solidFill>
              <a:effectLst/>
            </a:endParaRPr>
          </a:p>
        </p:txBody>
      </p:sp>
      <p:cxnSp>
        <p:nvCxnSpPr>
          <p:cNvPr id="4" name="直接连接符 3"/>
          <p:cNvCxnSpPr/>
          <p:nvPr/>
        </p:nvCxnSpPr>
        <p:spPr>
          <a:xfrm>
            <a:off x="591185" y="711200"/>
            <a:ext cx="10928985" cy="20320"/>
          </a:xfrm>
          <a:prstGeom prst="line">
            <a:avLst/>
          </a:prstGeom>
          <a:ln w="28575" cmpd="sng">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标题 1"/>
          <p:cNvSpPr>
            <a:spLocks noGrp="1"/>
          </p:cNvSpPr>
          <p:nvPr/>
        </p:nvSpPr>
        <p:spPr>
          <a:xfrm>
            <a:off x="591185" y="184404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a:solidFill>
                  <a:schemeClr val="accent1">
                    <a:lumMod val="75000"/>
                  </a:schemeClr>
                </a:solidFill>
                <a:latin typeface="微软雅黑" panose="020B0503020204020204" charset="-122"/>
                <a:ea typeface="微软雅黑" panose="020B0503020204020204" charset="-122"/>
              </a:rPr>
              <a:t>1. </a:t>
            </a:r>
            <a:r>
              <a:rPr lang="zh-CN" altLang="en-US" sz="2400">
                <a:solidFill>
                  <a:schemeClr val="accent1">
                    <a:lumMod val="75000"/>
                  </a:schemeClr>
                </a:solidFill>
                <a:latin typeface="微软雅黑" panose="020B0503020204020204" charset="-122"/>
                <a:ea typeface="微软雅黑" panose="020B0503020204020204" charset="-122"/>
              </a:rPr>
              <a:t>解决不了的问题就回避</a:t>
            </a:r>
            <a:endParaRPr lang="zh-CN" altLang="en-US" sz="2400">
              <a:solidFill>
                <a:schemeClr val="accent1">
                  <a:lumMod val="75000"/>
                </a:schemeClr>
              </a:solidFill>
              <a:latin typeface="微软雅黑" panose="020B0503020204020204" charset="-122"/>
              <a:ea typeface="微软雅黑" panose="020B0503020204020204" charset="-122"/>
            </a:endParaRPr>
          </a:p>
        </p:txBody>
      </p:sp>
      <p:sp>
        <p:nvSpPr>
          <p:cNvPr id="8" name="标题 1"/>
          <p:cNvSpPr>
            <a:spLocks noGrp="1"/>
          </p:cNvSpPr>
          <p:nvPr/>
        </p:nvSpPr>
        <p:spPr>
          <a:xfrm>
            <a:off x="591185" y="348615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a:solidFill>
                  <a:schemeClr val="accent1">
                    <a:lumMod val="75000"/>
                  </a:schemeClr>
                </a:solidFill>
                <a:latin typeface="微软雅黑" panose="020B0503020204020204" charset="-122"/>
                <a:ea typeface="微软雅黑" panose="020B0503020204020204" charset="-122"/>
              </a:rPr>
              <a:t>2. </a:t>
            </a:r>
            <a:r>
              <a:rPr lang="zh-CN" altLang="en-US" sz="2400">
                <a:solidFill>
                  <a:schemeClr val="accent1">
                    <a:lumMod val="75000"/>
                  </a:schemeClr>
                </a:solidFill>
                <a:latin typeface="微软雅黑" panose="020B0503020204020204" charset="-122"/>
                <a:ea typeface="微软雅黑" panose="020B0503020204020204" charset="-122"/>
              </a:rPr>
              <a:t>缩短关卡，减少操作量</a:t>
            </a:r>
            <a:endParaRPr lang="zh-CN" altLang="en-US" sz="2400">
              <a:solidFill>
                <a:schemeClr val="accent1">
                  <a:lumMod val="75000"/>
                </a:schemeClr>
              </a:solidFill>
              <a:latin typeface="微软雅黑" panose="020B0503020204020204" charset="-122"/>
              <a:ea typeface="微软雅黑" panose="020B0503020204020204" charset="-122"/>
            </a:endParaRPr>
          </a:p>
        </p:txBody>
      </p:sp>
      <p:sp>
        <p:nvSpPr>
          <p:cNvPr id="10" name="标题 1"/>
          <p:cNvSpPr>
            <a:spLocks noGrp="1"/>
          </p:cNvSpPr>
          <p:nvPr/>
        </p:nvSpPr>
        <p:spPr>
          <a:xfrm>
            <a:off x="969010" y="2423160"/>
            <a:ext cx="10051415" cy="12534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不使用纸片人，</a:t>
            </a:r>
            <a:r>
              <a:rPr lang="en-US" altLang="zh-CN" sz="2400">
                <a:solidFill>
                  <a:srgbClr val="00B050"/>
                </a:solidFill>
                <a:latin typeface="微软雅黑" panose="020B0503020204020204" charset="-122"/>
                <a:ea typeface="微软雅黑" panose="020B0503020204020204" charset="-122"/>
              </a:rPr>
              <a:t>2.5D</a:t>
            </a:r>
            <a:r>
              <a:rPr lang="zh-CN" altLang="en-US" sz="2400">
                <a:solidFill>
                  <a:srgbClr val="00B050"/>
                </a:solidFill>
                <a:latin typeface="微软雅黑" panose="020B0503020204020204" charset="-122"/>
                <a:ea typeface="微软雅黑" panose="020B0503020204020204" charset="-122"/>
              </a:rPr>
              <a:t>，采用不需要阴影的美术风格</a:t>
            </a:r>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p:txBody>
      </p:sp>
      <p:sp>
        <p:nvSpPr>
          <p:cNvPr id="6" name="标题 1"/>
          <p:cNvSpPr>
            <a:spLocks noGrp="1"/>
          </p:cNvSpPr>
          <p:nvPr/>
        </p:nvSpPr>
        <p:spPr>
          <a:xfrm>
            <a:off x="969010" y="4219575"/>
            <a:ext cx="10051415" cy="12534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在原型的基础上去除了射击的功能，减少玩家点击屏幕的次数，可以更加专注在观察游戏画面上</a:t>
            </a:r>
            <a:endParaRPr lang="zh-CN" altLang="en-US" sz="2400">
              <a:solidFill>
                <a:srgbClr val="00B050"/>
              </a:solidFill>
              <a:latin typeface="微软雅黑" panose="020B0503020204020204" charset="-122"/>
              <a:ea typeface="微软雅黑" panose="020B0503020204020204" charset="-122"/>
            </a:endParaRPr>
          </a:p>
          <a:p>
            <a:pPr algn="l"/>
            <a:endParaRPr lang="zh-CN" altLang="en-US" sz="2400">
              <a:solidFill>
                <a:srgbClr val="00B050"/>
              </a:solidFill>
              <a:latin typeface="微软雅黑" panose="020B0503020204020204" charset="-122"/>
              <a:ea typeface="微软雅黑" panose="020B050302020402020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p:sp>
        <p:nvSpPr>
          <p:cNvPr id="2" name="标题 1"/>
          <p:cNvSpPr>
            <a:spLocks noGrp="1"/>
          </p:cNvSpPr>
          <p:nvPr>
            <p:ph type="ctrTitle"/>
          </p:nvPr>
        </p:nvSpPr>
        <p:spPr>
          <a:xfrm>
            <a:off x="591185" y="883920"/>
            <a:ext cx="9877425" cy="960120"/>
          </a:xfrm>
        </p:spPr>
        <p:txBody>
          <a:bodyPr>
            <a:normAutofit fontScale="90000"/>
          </a:bodyPr>
          <a:p>
            <a:pPr algn="l"/>
            <a:r>
              <a:rPr lang="zh-CN" altLang="en-US">
                <a:solidFill>
                  <a:schemeClr val="accent1">
                    <a:lumMod val="75000"/>
                  </a:schemeClr>
                </a:solidFill>
                <a:latin typeface="微软雅黑" panose="020B0503020204020204" charset="-122"/>
                <a:ea typeface="微软雅黑" panose="020B0503020204020204" charset="-122"/>
              </a:rPr>
              <a:t>创新的点</a:t>
            </a:r>
            <a:endParaRPr lang="zh-CN" altLang="en-US">
              <a:solidFill>
                <a:schemeClr val="accent1">
                  <a:lumMod val="75000"/>
                </a:schemeClr>
              </a:solidFill>
              <a:latin typeface="微软雅黑" panose="020B0503020204020204" charset="-122"/>
              <a:ea typeface="微软雅黑" panose="020B0503020204020204" charset="-122"/>
            </a:endParaRPr>
          </a:p>
        </p:txBody>
      </p:sp>
      <p:sp>
        <p:nvSpPr>
          <p:cNvPr id="3" name="副标题 2"/>
          <p:cNvSpPr>
            <a:spLocks noGrp="1"/>
          </p:cNvSpPr>
          <p:nvPr>
            <p:ph type="subTitle" idx="1"/>
          </p:nvPr>
        </p:nvSpPr>
        <p:spPr>
          <a:xfrm>
            <a:off x="591185" y="201930"/>
            <a:ext cx="9144000" cy="681990"/>
          </a:xfrm>
        </p:spPr>
        <p:txBody>
          <a:bodyPr>
            <a:scene3d>
              <a:camera prst="orthographicFront"/>
              <a:lightRig rig="threePt" dir="t"/>
            </a:scene3d>
          </a:bodyPr>
          <a:p>
            <a:pPr algn="l"/>
            <a:r>
              <a:rPr lang="zh-CN" altLang="en-US" sz="2800">
                <a:solidFill>
                  <a:schemeClr val="bg1">
                    <a:lumMod val="65000"/>
                  </a:schemeClr>
                </a:solidFill>
                <a:effectLst/>
              </a:rPr>
              <a:t>项目回顾</a:t>
            </a:r>
            <a:endParaRPr lang="zh-CN" altLang="en-US" sz="2800">
              <a:solidFill>
                <a:schemeClr val="bg1">
                  <a:lumMod val="65000"/>
                </a:schemeClr>
              </a:solidFill>
              <a:effectLst/>
            </a:endParaRPr>
          </a:p>
        </p:txBody>
      </p:sp>
      <p:cxnSp>
        <p:nvCxnSpPr>
          <p:cNvPr id="4" name="直接连接符 3"/>
          <p:cNvCxnSpPr/>
          <p:nvPr/>
        </p:nvCxnSpPr>
        <p:spPr>
          <a:xfrm>
            <a:off x="591185" y="711200"/>
            <a:ext cx="10928985" cy="20320"/>
          </a:xfrm>
          <a:prstGeom prst="line">
            <a:avLst/>
          </a:prstGeom>
          <a:ln w="28575" cmpd="sng">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标题 1"/>
          <p:cNvSpPr>
            <a:spLocks noGrp="1"/>
          </p:cNvSpPr>
          <p:nvPr/>
        </p:nvSpPr>
        <p:spPr>
          <a:xfrm>
            <a:off x="591185" y="184404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chemeClr val="accent1">
                    <a:lumMod val="75000"/>
                  </a:schemeClr>
                </a:solidFill>
                <a:latin typeface="微软雅黑" panose="020B0503020204020204" charset="-122"/>
                <a:ea typeface="微软雅黑" panose="020B0503020204020204" charset="-122"/>
              </a:rPr>
              <a:t>使用机器学习训练玩家</a:t>
            </a:r>
            <a:r>
              <a:rPr lang="en-US" altLang="zh-CN" sz="2400">
                <a:solidFill>
                  <a:schemeClr val="accent1">
                    <a:lumMod val="75000"/>
                  </a:schemeClr>
                </a:solidFill>
                <a:latin typeface="微软雅黑" panose="020B0503020204020204" charset="-122"/>
                <a:ea typeface="微软雅黑" panose="020B0503020204020204" charset="-122"/>
              </a:rPr>
              <a:t>AI</a:t>
            </a:r>
            <a:endParaRPr lang="en-US" altLang="zh-CN" sz="2400">
              <a:solidFill>
                <a:schemeClr val="accent1">
                  <a:lumMod val="75000"/>
                </a:schemeClr>
              </a:solidFill>
              <a:latin typeface="微软雅黑" panose="020B0503020204020204" charset="-122"/>
              <a:ea typeface="微软雅黑" panose="020B0503020204020204" charset="-122"/>
            </a:endParaRPr>
          </a:p>
        </p:txBody>
      </p:sp>
      <p:sp>
        <p:nvSpPr>
          <p:cNvPr id="8" name="标题 1"/>
          <p:cNvSpPr>
            <a:spLocks noGrp="1"/>
          </p:cNvSpPr>
          <p:nvPr/>
        </p:nvSpPr>
        <p:spPr>
          <a:xfrm>
            <a:off x="591185" y="310896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chemeClr val="accent1">
                    <a:lumMod val="75000"/>
                  </a:schemeClr>
                </a:solidFill>
                <a:latin typeface="微软雅黑" panose="020B0503020204020204" charset="-122"/>
                <a:ea typeface="微软雅黑" panose="020B0503020204020204" charset="-122"/>
              </a:rPr>
              <a:t>使用</a:t>
            </a:r>
            <a:r>
              <a:rPr lang="en-US" altLang="zh-CN" sz="2400">
                <a:solidFill>
                  <a:schemeClr val="accent1">
                    <a:lumMod val="75000"/>
                  </a:schemeClr>
                </a:solidFill>
                <a:latin typeface="微软雅黑" panose="020B0503020204020204" charset="-122"/>
                <a:ea typeface="微软雅黑" panose="020B0503020204020204" charset="-122"/>
              </a:rPr>
              <a:t>NEAT</a:t>
            </a:r>
            <a:r>
              <a:rPr lang="zh-CN" altLang="en-US" sz="2400">
                <a:solidFill>
                  <a:schemeClr val="accent1">
                    <a:lumMod val="75000"/>
                  </a:schemeClr>
                </a:solidFill>
                <a:latin typeface="微软雅黑" panose="020B0503020204020204" charset="-122"/>
                <a:ea typeface="微软雅黑" panose="020B0503020204020204" charset="-122"/>
              </a:rPr>
              <a:t>算法训练，基础是遗传算法</a:t>
            </a:r>
            <a:endParaRPr lang="zh-CN" altLang="en-US" sz="2400">
              <a:solidFill>
                <a:schemeClr val="accent1">
                  <a:lumMod val="75000"/>
                </a:schemeClr>
              </a:solidFill>
              <a:latin typeface="微软雅黑" panose="020B0503020204020204" charset="-122"/>
              <a:ea typeface="微软雅黑" panose="020B0503020204020204" charset="-122"/>
            </a:endParaRPr>
          </a:p>
        </p:txBody>
      </p:sp>
      <p:sp>
        <p:nvSpPr>
          <p:cNvPr id="10" name="标题 1"/>
          <p:cNvSpPr>
            <a:spLocks noGrp="1"/>
          </p:cNvSpPr>
          <p:nvPr/>
        </p:nvSpPr>
        <p:spPr>
          <a:xfrm>
            <a:off x="969010" y="2423160"/>
            <a:ext cx="10051415" cy="125349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如果想要减少玩家的负担，那能不能做一个自动操作的</a:t>
            </a:r>
            <a:r>
              <a:rPr lang="en-US" altLang="zh-CN" sz="2400">
                <a:solidFill>
                  <a:srgbClr val="00B050"/>
                </a:solidFill>
                <a:latin typeface="微软雅黑" panose="020B0503020204020204" charset="-122"/>
                <a:ea typeface="微软雅黑" panose="020B0503020204020204" charset="-122"/>
              </a:rPr>
              <a:t>AI</a:t>
            </a:r>
            <a:r>
              <a:rPr lang="zh-CN" altLang="en-US" sz="2400">
                <a:solidFill>
                  <a:srgbClr val="00B050"/>
                </a:solidFill>
                <a:latin typeface="微软雅黑" panose="020B0503020204020204" charset="-122"/>
                <a:ea typeface="微软雅黑" panose="020B0503020204020204" charset="-122"/>
              </a:rPr>
              <a:t>？</a:t>
            </a:r>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a:p>
            <a:pPr algn="l"/>
            <a:endParaRPr lang="zh-CN" altLang="en-US" sz="2400">
              <a:solidFill>
                <a:srgbClr val="FF0000"/>
              </a:solidFill>
              <a:latin typeface="微软雅黑" panose="020B0503020204020204" charset="-122"/>
              <a:ea typeface="微软雅黑" panose="020B0503020204020204" charset="-122"/>
            </a:endParaRPr>
          </a:p>
        </p:txBody>
      </p:sp>
      <p:sp>
        <p:nvSpPr>
          <p:cNvPr id="6" name="标题 1"/>
          <p:cNvSpPr>
            <a:spLocks noGrp="1"/>
          </p:cNvSpPr>
          <p:nvPr/>
        </p:nvSpPr>
        <p:spPr>
          <a:xfrm>
            <a:off x="969010" y="3813175"/>
            <a:ext cx="10051415" cy="23545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Evolving Neural Networks through Augmenting Topologies, NEAT。增广拓扑神经网络是无监督学习，只需要人为定义结果的好坏。可以从最小的结构去拓扑最优（或者近似最优）的中间层节点和链接</a:t>
            </a:r>
            <a:endParaRPr lang="zh-CN" altLang="en-US" sz="2400">
              <a:solidFill>
                <a:srgbClr val="00B050"/>
              </a:solidFill>
              <a:latin typeface="微软雅黑" panose="020B0503020204020204" charset="-122"/>
              <a:ea typeface="微软雅黑" panose="020B0503020204020204" charset="-122"/>
            </a:endParaRPr>
          </a:p>
          <a:p>
            <a:pPr algn="l"/>
            <a:r>
              <a:rPr lang="zh-CN" altLang="en-US" sz="2400">
                <a:solidFill>
                  <a:srgbClr val="00B050"/>
                </a:solidFill>
                <a:latin typeface="微软雅黑" panose="020B0503020204020204" charset="-122"/>
                <a:ea typeface="微软雅黑" panose="020B0503020204020204" charset="-122"/>
              </a:rPr>
              <a:t>并且可以一定程度保护拓扑出的新结构在一定时间内不会因为表现较差被剔除出种群，保证了结构的拓展具有一定的时间连续性</a:t>
            </a:r>
            <a:endParaRPr lang="zh-CN" altLang="en-US" sz="2400">
              <a:solidFill>
                <a:srgbClr val="00B050"/>
              </a:solidFill>
              <a:latin typeface="微软雅黑" panose="020B0503020204020204" charset="-122"/>
              <a:ea typeface="微软雅黑" panose="020B0503020204020204" charset="-122"/>
            </a:endParaRPr>
          </a:p>
          <a:p>
            <a:pPr algn="l"/>
            <a:endParaRPr lang="zh-CN" altLang="en-US" sz="2400">
              <a:solidFill>
                <a:srgbClr val="00B050"/>
              </a:solidFill>
              <a:latin typeface="微软雅黑" panose="020B0503020204020204" charset="-122"/>
              <a:ea typeface="微软雅黑" panose="020B0503020204020204" charset="-122"/>
            </a:endParaRPr>
          </a:p>
          <a:p>
            <a:pPr algn="l"/>
            <a:endParaRPr lang="zh-CN" altLang="en-US" sz="2400">
              <a:solidFill>
                <a:srgbClr val="00B050"/>
              </a:solidFill>
              <a:latin typeface="微软雅黑" panose="020B0503020204020204" charset="-122"/>
              <a:ea typeface="微软雅黑" panose="020B0503020204020204" charset="-122"/>
            </a:endParaRPr>
          </a:p>
        </p:txBody>
      </p:sp>
      <p:sp>
        <p:nvSpPr>
          <p:cNvPr id="9" name="标题 1"/>
          <p:cNvSpPr>
            <a:spLocks noGrp="1"/>
          </p:cNvSpPr>
          <p:nvPr/>
        </p:nvSpPr>
        <p:spPr>
          <a:xfrm>
            <a:off x="591185" y="5347970"/>
            <a:ext cx="5758815" cy="6400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chemeClr val="accent1">
                    <a:lumMod val="75000"/>
                  </a:schemeClr>
                </a:solidFill>
                <a:latin typeface="微软雅黑" panose="020B0503020204020204" charset="-122"/>
                <a:ea typeface="微软雅黑" panose="020B0503020204020204" charset="-122"/>
              </a:rPr>
              <a:t>成果</a:t>
            </a:r>
            <a:endParaRPr lang="zh-CN" altLang="en-US" sz="2400">
              <a:solidFill>
                <a:schemeClr val="accent1">
                  <a:lumMod val="75000"/>
                </a:schemeClr>
              </a:solidFill>
              <a:latin typeface="微软雅黑" panose="020B0503020204020204" charset="-122"/>
              <a:ea typeface="微软雅黑" panose="020B0503020204020204" charset="-122"/>
            </a:endParaRPr>
          </a:p>
        </p:txBody>
      </p:sp>
      <p:sp>
        <p:nvSpPr>
          <p:cNvPr id="11" name="标题 1"/>
          <p:cNvSpPr>
            <a:spLocks noGrp="1"/>
          </p:cNvSpPr>
          <p:nvPr/>
        </p:nvSpPr>
        <p:spPr>
          <a:xfrm>
            <a:off x="969010" y="5988050"/>
            <a:ext cx="10051415" cy="52324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400">
                <a:solidFill>
                  <a:srgbClr val="00B050"/>
                </a:solidFill>
                <a:latin typeface="微软雅黑" panose="020B0503020204020204" charset="-122"/>
                <a:ea typeface="微软雅黑" panose="020B0503020204020204" charset="-122"/>
              </a:rPr>
              <a:t>经过一定时间的训练后，可以自己完成简单的关卡</a:t>
            </a:r>
            <a:endParaRPr lang="zh-CN" altLang="en-US" sz="2400">
              <a:solidFill>
                <a:srgbClr val="00B050"/>
              </a:solidFill>
              <a:latin typeface="微软雅黑" panose="020B0503020204020204" charset="-122"/>
              <a:ea typeface="微软雅黑" panose="020B050302020402020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p:sp>
        <p:nvSpPr>
          <p:cNvPr id="2" name="标题 1"/>
          <p:cNvSpPr>
            <a:spLocks noGrp="1"/>
          </p:cNvSpPr>
          <p:nvPr>
            <p:ph type="ctrTitle"/>
          </p:nvPr>
        </p:nvSpPr>
        <p:spPr>
          <a:xfrm>
            <a:off x="591185" y="731520"/>
            <a:ext cx="9877425" cy="846455"/>
          </a:xfrm>
        </p:spPr>
        <p:txBody>
          <a:bodyPr>
            <a:normAutofit fontScale="90000"/>
          </a:bodyPr>
          <a:p>
            <a:pPr algn="l"/>
            <a:r>
              <a:rPr lang="zh-CN" altLang="zh-CN" sz="4800">
                <a:solidFill>
                  <a:schemeClr val="accent1">
                    <a:lumMod val="75000"/>
                  </a:schemeClr>
                </a:solidFill>
                <a:latin typeface="微软雅黑" panose="020B0503020204020204" charset="-122"/>
                <a:ea typeface="微软雅黑" panose="020B0503020204020204" charset="-122"/>
              </a:rPr>
              <a:t>演示视频</a:t>
            </a:r>
            <a:endParaRPr lang="zh-CN" altLang="zh-CN" sz="4800">
              <a:solidFill>
                <a:schemeClr val="accent1">
                  <a:lumMod val="75000"/>
                </a:schemeClr>
              </a:solidFill>
              <a:latin typeface="微软雅黑" panose="020B0503020204020204" charset="-122"/>
              <a:ea typeface="微软雅黑" panose="020B0503020204020204" charset="-122"/>
            </a:endParaRPr>
          </a:p>
        </p:txBody>
      </p:sp>
      <p:sp>
        <p:nvSpPr>
          <p:cNvPr id="3" name="副标题 2"/>
          <p:cNvSpPr>
            <a:spLocks noGrp="1"/>
          </p:cNvSpPr>
          <p:nvPr>
            <p:ph type="subTitle" idx="1"/>
          </p:nvPr>
        </p:nvSpPr>
        <p:spPr>
          <a:xfrm>
            <a:off x="591185" y="201930"/>
            <a:ext cx="9144000" cy="681990"/>
          </a:xfrm>
        </p:spPr>
        <p:txBody>
          <a:bodyPr>
            <a:scene3d>
              <a:camera prst="orthographicFront"/>
              <a:lightRig rig="threePt" dir="t"/>
            </a:scene3d>
          </a:bodyPr>
          <a:p>
            <a:pPr algn="l"/>
            <a:r>
              <a:rPr lang="zh-CN" altLang="en-US" sz="2800">
                <a:solidFill>
                  <a:schemeClr val="bg1">
                    <a:lumMod val="65000"/>
                  </a:schemeClr>
                </a:solidFill>
                <a:effectLst/>
              </a:rPr>
              <a:t>项目回顾</a:t>
            </a:r>
            <a:endParaRPr lang="zh-CN" altLang="en-US" sz="2800">
              <a:solidFill>
                <a:schemeClr val="bg1">
                  <a:lumMod val="65000"/>
                </a:schemeClr>
              </a:solidFill>
              <a:effectLst/>
            </a:endParaRPr>
          </a:p>
        </p:txBody>
      </p:sp>
      <p:cxnSp>
        <p:nvCxnSpPr>
          <p:cNvPr id="4" name="直接连接符 3"/>
          <p:cNvCxnSpPr/>
          <p:nvPr/>
        </p:nvCxnSpPr>
        <p:spPr>
          <a:xfrm>
            <a:off x="591185" y="711200"/>
            <a:ext cx="10928985" cy="20320"/>
          </a:xfrm>
          <a:prstGeom prst="line">
            <a:avLst/>
          </a:prstGeom>
          <a:ln w="28575" cmpd="sng">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777</Words>
  <Application>WPS 演示</Application>
  <PresentationFormat>宽屏</PresentationFormat>
  <Paragraphs>111</Paragraphs>
  <Slides>10</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10</vt:i4>
      </vt:variant>
    </vt:vector>
  </HeadingPairs>
  <TitlesOfParts>
    <vt:vector size="18" baseType="lpstr">
      <vt:lpstr>Arial</vt:lpstr>
      <vt:lpstr>宋体</vt:lpstr>
      <vt:lpstr>Wingdings</vt:lpstr>
      <vt:lpstr>微软雅黑</vt:lpstr>
      <vt:lpstr>Calibri</vt:lpstr>
      <vt:lpstr>Arial Unicode MS</vt:lpstr>
      <vt:lpstr>Calibri Light</vt:lpstr>
      <vt:lpstr>Office 主题</vt:lpstr>
      <vt:lpstr>正牌天神的原型最终展示</vt:lpstr>
      <vt:lpstr>故事背景</vt:lpstr>
      <vt:lpstr>游戏玩法</vt:lpstr>
      <vt:lpstr>实际画面</vt:lpstr>
      <vt:lpstr>与AR相关的有趣的点</vt:lpstr>
      <vt:lpstr>随之带来的负面影响</vt:lpstr>
      <vt:lpstr>我们想到的解决方案</vt:lpstr>
      <vt:lpstr>我们想到的解决方案</vt:lpstr>
      <vt:lpstr>演示视频</vt:lpstr>
      <vt:lpstr>谢谢！！</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Administrator</cp:lastModifiedBy>
  <cp:revision>30</cp:revision>
  <dcterms:created xsi:type="dcterms:W3CDTF">2015-05-05T08:02:00Z</dcterms:created>
  <dcterms:modified xsi:type="dcterms:W3CDTF">2018-06-30T06:40:44Z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